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3" r:id="rId2"/>
    <p:sldId id="257" r:id="rId3"/>
    <p:sldId id="256" r:id="rId4"/>
    <p:sldId id="259" r:id="rId5"/>
    <p:sldId id="260" r:id="rId6"/>
    <p:sldId id="258" r:id="rId7"/>
    <p:sldId id="261" r:id="rId8"/>
    <p:sldId id="264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220072" y="4653136"/>
            <a:ext cx="3600401" cy="1616815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>
                <a:latin typeface="Monotype Corsiva" pitchFamily="66" charset="0"/>
              </a:rPr>
              <a:t>Когут</a:t>
            </a:r>
            <a:r>
              <a:rPr lang="ru-RU" sz="3200" dirty="0" smtClean="0">
                <a:latin typeface="Monotype Corsiva" pitchFamily="66" charset="0"/>
              </a:rPr>
              <a:t> Надежда Михайл</a:t>
            </a:r>
            <a:r>
              <a:rPr lang="ru-RU" sz="3200" dirty="0" smtClean="0">
                <a:latin typeface="Monotype Corsiva" pitchFamily="66" charset="0"/>
              </a:rPr>
              <a:t>овна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496944" cy="338437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6600" dirty="0" smtClean="0">
                <a:latin typeface="Monotype Corsiva" pitchFamily="66" charset="0"/>
              </a:rPr>
              <a:t>ИСТОРИЯ ВОЗНИКНОВЕНИЯ ЧАСОВ</a:t>
            </a:r>
            <a:endParaRPr lang="ru-RU" sz="66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8130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2593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600" b="1" dirty="0" smtClean="0">
                <a:gradFill>
                  <a:gsLst>
                    <a:gs pos="0">
                      <a:srgbClr val="0C002C"/>
                    </a:gs>
                    <a:gs pos="40000">
                      <a:srgbClr val="0C002C">
                        <a:lumMod val="75000"/>
                        <a:lumOff val="25000"/>
                      </a:srgbClr>
                    </a:gs>
                    <a:gs pos="100000">
                      <a:srgbClr val="236626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Segoe Print" pitchFamily="2" charset="0"/>
              </a:rPr>
              <a:t>НАРУЧНЫЕ </a:t>
            </a:r>
            <a:r>
              <a:rPr lang="ru-RU" sz="4600" b="1" dirty="0">
                <a:gradFill>
                  <a:gsLst>
                    <a:gs pos="0">
                      <a:srgbClr val="0C002C"/>
                    </a:gs>
                    <a:gs pos="40000">
                      <a:srgbClr val="0C002C">
                        <a:lumMod val="75000"/>
                        <a:lumOff val="25000"/>
                      </a:srgbClr>
                    </a:gs>
                    <a:gs pos="100000">
                      <a:srgbClr val="236626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Segoe Print" pitchFamily="2" charset="0"/>
              </a:rPr>
              <a:t>ЧАСЫ</a:t>
            </a:r>
            <a:endParaRPr lang="ru-RU" sz="4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1294" y="1825337"/>
            <a:ext cx="3491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Наручные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часы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появились совсем недавно – около 100 лет назад, естественно в Швейцарии.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Поначалу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наручные часы были только женские и были украшены драгоценными камнями, мужчины предпочитали носить часы на цепочке.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из-за не совсем удобного ношения часов на цепочке, вскоре и мужчины стали носить их на руке.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68760"/>
            <a:ext cx="2429784" cy="293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68960"/>
            <a:ext cx="2667556" cy="3556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43824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44008" y="222428"/>
            <a:ext cx="4320480" cy="1143000"/>
          </a:xfrm>
        </p:spPr>
        <p:txBody>
          <a:bodyPr/>
          <a:lstStyle/>
          <a:p>
            <a:r>
              <a:rPr lang="ru-RU" dirty="0" smtClean="0">
                <a:latin typeface="Segoe Print" pitchFamily="2" charset="0"/>
              </a:rPr>
              <a:t>ПЕТУШОК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7" name="Рисунок 6" descr="Петушок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536504" cy="59046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5076056" y="1052736"/>
            <a:ext cx="39604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Кто будил людей по утрам?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Да вот же, часы на заборе сидят.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Петушок- петушок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золотой гребешок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ты рано встаешь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Деткам спать не даешь.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– Как будет петушок людей?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Ку-ка-ре-ку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! Просыпайтесь люди добрые, на работу пора.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можно ли точное время определить по петушку?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что случится, если ночью упадет петушок с жердочки и закричит во все горло?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– А если лиса унесет петушка, кто разбудит людей?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решили люди другие часы придумать. </a:t>
            </a:r>
          </a:p>
        </p:txBody>
      </p:sp>
    </p:spTree>
    <p:extLst>
      <p:ext uri="{BB962C8B-B14F-4D97-AF65-F5344CB8AC3E}">
        <p14:creationId xmlns:p14="http://schemas.microsoft.com/office/powerpoint/2010/main" xmlns="" val="1287482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7274" y="764704"/>
            <a:ext cx="4979222" cy="5729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628800"/>
            <a:ext cx="410445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могли время и днем, и ночью показывать.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Про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такие часы говорят: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&lt;&lt;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них время течет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&gt;&gt;.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Сосуд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дырочкой у дна.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стенке сделаны черточки, которые показывают время.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Вода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вытекает из сосуда, время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уходило.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Часы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такие работали от воды, а значит, назывались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водные 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всегда ли в таких часах будет водичка бежать?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только вода вся выбежит, надо новую налить, т.е. завести водяные часы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И решили люди другие часы придумать.</a:t>
            </a:r>
            <a:r>
              <a:rPr lang="ru-RU" sz="1600" dirty="0"/>
              <a:t> </a:t>
            </a:r>
          </a:p>
          <a:p>
            <a:endParaRPr lang="ru-RU" sz="1600" dirty="0"/>
          </a:p>
          <a:p>
            <a:r>
              <a:rPr lang="ru-RU" sz="1600" dirty="0" smtClean="0"/>
              <a:t> </a:t>
            </a:r>
            <a:endParaRPr lang="ru-RU" sz="1600" dirty="0"/>
          </a:p>
          <a:p>
            <a:endParaRPr lang="ru-RU" sz="16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504" y="116632"/>
            <a:ext cx="4032448" cy="1296144"/>
          </a:xfrm>
        </p:spPr>
        <p:txBody>
          <a:bodyPr/>
          <a:lstStyle/>
          <a:p>
            <a:pPr algn="ctr"/>
            <a:r>
              <a:rPr lang="ru-RU" dirty="0" smtClean="0">
                <a:latin typeface="Segoe Print" pitchFamily="2" charset="0"/>
              </a:rPr>
              <a:t>ВОДЯНЫЕ ЧАСЫ</a:t>
            </a:r>
            <a:endParaRPr lang="ru-RU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4379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5112568" cy="1512168"/>
          </a:xfrm>
        </p:spPr>
        <p:txBody>
          <a:bodyPr/>
          <a:lstStyle/>
          <a:p>
            <a:pPr algn="ctr"/>
            <a:r>
              <a:rPr lang="ru-RU" dirty="0" smtClean="0">
                <a:gradFill>
                  <a:gsLst>
                    <a:gs pos="0">
                      <a:srgbClr val="0C002C"/>
                    </a:gs>
                    <a:gs pos="40000">
                      <a:srgbClr val="0C002C">
                        <a:lumMod val="75000"/>
                        <a:lumOff val="25000"/>
                      </a:srgbClr>
                    </a:gs>
                    <a:gs pos="100000">
                      <a:srgbClr val="236626">
                        <a:alpha val="65000"/>
                      </a:srgbClr>
                    </a:gs>
                  </a:gsLst>
                  <a:lin ang="5400000" scaled="0"/>
                </a:gradFill>
                <a:latin typeface="Segoe Print" pitchFamily="2" charset="0"/>
              </a:rPr>
              <a:t>ОГНЕВЫЕ</a:t>
            </a:r>
            <a:br>
              <a:rPr lang="ru-RU" dirty="0" smtClean="0">
                <a:gradFill>
                  <a:gsLst>
                    <a:gs pos="0">
                      <a:srgbClr val="0C002C"/>
                    </a:gs>
                    <a:gs pos="40000">
                      <a:srgbClr val="0C002C">
                        <a:lumMod val="75000"/>
                        <a:lumOff val="25000"/>
                      </a:srgbClr>
                    </a:gs>
                    <a:gs pos="100000">
                      <a:srgbClr val="236626">
                        <a:alpha val="65000"/>
                      </a:srgbClr>
                    </a:gs>
                  </a:gsLst>
                  <a:lin ang="5400000" scaled="0"/>
                </a:gradFill>
                <a:latin typeface="Segoe Print" pitchFamily="2" charset="0"/>
              </a:rPr>
            </a:br>
            <a:r>
              <a:rPr lang="ru-RU" dirty="0" smtClean="0">
                <a:gradFill>
                  <a:gsLst>
                    <a:gs pos="0">
                      <a:srgbClr val="0C002C"/>
                    </a:gs>
                    <a:gs pos="40000">
                      <a:srgbClr val="0C002C">
                        <a:lumMod val="75000"/>
                        <a:lumOff val="25000"/>
                      </a:srgbClr>
                    </a:gs>
                    <a:gs pos="100000">
                      <a:srgbClr val="236626">
                        <a:alpha val="65000"/>
                      </a:srgbClr>
                    </a:gs>
                  </a:gsLst>
                  <a:lin ang="5400000" scaled="0"/>
                </a:gradFill>
                <a:latin typeface="Segoe Print" pitchFamily="2" charset="0"/>
              </a:rPr>
              <a:t> </a:t>
            </a:r>
            <a:r>
              <a:rPr lang="ru-RU" dirty="0">
                <a:gradFill>
                  <a:gsLst>
                    <a:gs pos="0">
                      <a:srgbClr val="0C002C"/>
                    </a:gs>
                    <a:gs pos="40000">
                      <a:srgbClr val="0C002C">
                        <a:lumMod val="75000"/>
                        <a:lumOff val="25000"/>
                      </a:srgbClr>
                    </a:gs>
                    <a:gs pos="100000">
                      <a:srgbClr val="236626">
                        <a:alpha val="65000"/>
                      </a:srgbClr>
                    </a:gs>
                  </a:gsLst>
                  <a:lin ang="5400000" scaled="0"/>
                </a:gradFill>
                <a:latin typeface="Segoe Print" pitchFamily="2" charset="0"/>
              </a:rPr>
              <a:t>ЧАСЫ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6048" y="188640"/>
            <a:ext cx="3031330" cy="643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700808"/>
            <a:ext cx="51845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огневые, или свечные,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часы - это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тонкие свечи длиной около метра с нанесенной по всей длине шкалой. Они сравнительно точно показывали время, а в ночные часы еще и освещали жилища церковных и светских сановников, в том числе таких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правителей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боковым сторонам свечи иногда прикрепляли металлические штырьки, которые по мере выгорания и таяния воска падали, и их удар по металлической чашке подсвечника был своего рода звуковой сигнализацией времени.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Такие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часы никогда не относились к приборам, которые по точности можно было бы сравнить с солнечными или водяными часами.</a:t>
            </a:r>
          </a:p>
        </p:txBody>
      </p:sp>
    </p:spTree>
    <p:extLst>
      <p:ext uri="{BB962C8B-B14F-4D97-AF65-F5344CB8AC3E}">
        <p14:creationId xmlns:p14="http://schemas.microsoft.com/office/powerpoint/2010/main" xmlns="" val="2194248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953"/>
            <a:ext cx="3312368" cy="3255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0753" y="4005064"/>
            <a:ext cx="3636288" cy="273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07904" y="1416631"/>
            <a:ext cx="52891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Такие </a:t>
            </a:r>
            <a:r>
              <a:rPr lang="ru-RU" dirty="0"/>
              <a:t>часы работали от солнца, а значит, назывались как?</a:t>
            </a:r>
          </a:p>
          <a:p>
            <a:r>
              <a:rPr lang="ru-RU" dirty="0" smtClean="0"/>
              <a:t>     А </a:t>
            </a:r>
            <a:r>
              <a:rPr lang="ru-RU" dirty="0"/>
              <a:t>придумали такие часы в Древнем Риме.</a:t>
            </a:r>
          </a:p>
          <a:p>
            <a:r>
              <a:rPr lang="ru-RU" dirty="0"/>
              <a:t>Встало солнце – все проснулись, за работу принялись. </a:t>
            </a:r>
            <a:endParaRPr lang="ru-RU" dirty="0" smtClean="0"/>
          </a:p>
          <a:p>
            <a:r>
              <a:rPr lang="ru-RU" dirty="0" smtClean="0"/>
              <a:t>     Над </a:t>
            </a:r>
            <a:r>
              <a:rPr lang="ru-RU" dirty="0"/>
              <a:t>головой, оказалось – обедать пора.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А </a:t>
            </a:r>
            <a:r>
              <a:rPr lang="ru-RU" dirty="0"/>
              <a:t>спряталось за синее море, за высокие горы, пришло время идти на покой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142" y="3861048"/>
            <a:ext cx="45118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И </a:t>
            </a:r>
            <a:r>
              <a:rPr lang="ru-RU" dirty="0"/>
              <a:t>вот однажды заметил человек, что тень от дерева падает утром в одну сторону, а вечером в другую. </a:t>
            </a:r>
            <a:endParaRPr lang="ru-RU" dirty="0" smtClean="0"/>
          </a:p>
          <a:p>
            <a:r>
              <a:rPr lang="ru-RU" dirty="0" smtClean="0"/>
              <a:t>    Вкопал </a:t>
            </a:r>
            <a:r>
              <a:rPr lang="ru-RU" dirty="0"/>
              <a:t>он столб в землю, вокруг начертил круг, разделил его на части. </a:t>
            </a:r>
            <a:endParaRPr lang="ru-RU" dirty="0" smtClean="0"/>
          </a:p>
          <a:p>
            <a:r>
              <a:rPr lang="ru-RU" dirty="0" smtClean="0"/>
              <a:t>    Взошло </a:t>
            </a:r>
            <a:r>
              <a:rPr lang="ru-RU" dirty="0"/>
              <a:t>солнце, и тень от столба двинулась по кругу.</a:t>
            </a:r>
          </a:p>
          <a:p>
            <a:r>
              <a:rPr lang="ru-RU" dirty="0" smtClean="0"/>
              <a:t> </a:t>
            </a:r>
            <a:r>
              <a:rPr lang="ru-RU" dirty="0"/>
              <a:t>Т</a:t>
            </a:r>
            <a:r>
              <a:rPr lang="ru-RU" dirty="0" smtClean="0"/>
              <a:t>акие </a:t>
            </a:r>
            <a:r>
              <a:rPr lang="ru-RU" dirty="0"/>
              <a:t>часы </a:t>
            </a:r>
            <a:r>
              <a:rPr lang="ru-RU" dirty="0" smtClean="0"/>
              <a:t>назывались</a:t>
            </a:r>
            <a:r>
              <a:rPr lang="ru-RU" dirty="0"/>
              <a:t> </a:t>
            </a:r>
            <a:r>
              <a:rPr lang="ru-RU" dirty="0" smtClean="0"/>
              <a:t>– </a:t>
            </a:r>
            <a:r>
              <a:rPr lang="ru-RU" dirty="0"/>
              <a:t>Солнечные.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66472" y="128279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600" b="1" dirty="0" smtClean="0">
                <a:gradFill>
                  <a:gsLst>
                    <a:gs pos="0">
                      <a:srgbClr val="0C002C"/>
                    </a:gs>
                    <a:gs pos="40000">
                      <a:srgbClr val="0C002C">
                        <a:lumMod val="75000"/>
                        <a:lumOff val="25000"/>
                      </a:srgbClr>
                    </a:gs>
                    <a:gs pos="100000">
                      <a:srgbClr val="236626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Segoe Print" pitchFamily="2" charset="0"/>
                <a:ea typeface="+mj-ea"/>
                <a:cs typeface="+mj-cs"/>
              </a:rPr>
              <a:t>СОЛНЕЧНЫЕ </a:t>
            </a:r>
            <a:r>
              <a:rPr lang="ru-RU" sz="4600" b="1" dirty="0">
                <a:gradFill>
                  <a:gsLst>
                    <a:gs pos="0">
                      <a:srgbClr val="0C002C"/>
                    </a:gs>
                    <a:gs pos="40000">
                      <a:srgbClr val="0C002C">
                        <a:lumMod val="75000"/>
                        <a:lumOff val="25000"/>
                      </a:srgbClr>
                    </a:gs>
                    <a:gs pos="100000">
                      <a:srgbClr val="236626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Segoe Print" pitchFamily="2" charset="0"/>
                <a:ea typeface="+mj-ea"/>
                <a:cs typeface="+mj-cs"/>
              </a:rPr>
              <a:t>ЧАСЫ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04077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188640"/>
            <a:ext cx="4320480" cy="1368152"/>
          </a:xfrm>
        </p:spPr>
        <p:txBody>
          <a:bodyPr/>
          <a:lstStyle/>
          <a:p>
            <a:pPr algn="ctr"/>
            <a:r>
              <a:rPr lang="ru-RU" dirty="0" smtClean="0">
                <a:latin typeface="Segoe Print" pitchFamily="2" charset="0"/>
              </a:rPr>
              <a:t>ПЕСОЧНЫЕ ЧАСЫ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426" y="764704"/>
            <a:ext cx="4023357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4008" y="1628801"/>
            <a:ext cx="43924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dirty="0" smtClean="0"/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Песочные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часы появились в Европе столь поздно, они быстро распространились.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Этому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способствовали их простота, надежность, низкая цена и не в последнюю очередь возможность измерять с их помощью время в любой момент дня и ночи.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Их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недостатком был сравнительно короткий интервал времени, который можно было измерить, не переворачивая прибора. Обычные часы были рассчитаны на полчаса или час, реже — на 3 часа, и лишь в совершенно редких случаях строили огромные песочные часы на 12 часов хода.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давало улучшения и соединение нескольких песочных часов в одно целое. </a:t>
            </a:r>
          </a:p>
        </p:txBody>
      </p:sp>
    </p:spTree>
    <p:extLst>
      <p:ext uri="{BB962C8B-B14F-4D97-AF65-F5344CB8AC3E}">
        <p14:creationId xmlns:p14="http://schemas.microsoft.com/office/powerpoint/2010/main" xmlns="" val="2361720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332656"/>
            <a:ext cx="6048672" cy="1143000"/>
          </a:xfrm>
        </p:spPr>
        <p:txBody>
          <a:bodyPr/>
          <a:lstStyle/>
          <a:p>
            <a:pPr algn="ctr"/>
            <a:r>
              <a:rPr lang="ru-RU" dirty="0" smtClean="0">
                <a:gradFill>
                  <a:gsLst>
                    <a:gs pos="0">
                      <a:srgbClr val="0C002C"/>
                    </a:gs>
                    <a:gs pos="40000">
                      <a:srgbClr val="0C002C">
                        <a:lumMod val="75000"/>
                        <a:lumOff val="25000"/>
                      </a:srgbClr>
                    </a:gs>
                    <a:gs pos="100000">
                      <a:srgbClr val="236626">
                        <a:alpha val="65000"/>
                      </a:srgbClr>
                    </a:gs>
                  </a:gsLst>
                  <a:lin ang="5400000" scaled="0"/>
                </a:gradFill>
                <a:latin typeface="Segoe Print" pitchFamily="2" charset="0"/>
              </a:rPr>
              <a:t>БАШЕННЫЕ ЧАСЫ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http://europe-today.ru/media/2011/10/26944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05" y="2017692"/>
            <a:ext cx="301695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2692"/>
            <a:ext cx="24003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41120" y="1872125"/>
            <a:ext cx="37444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Самые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первые в мире башенные часы были установлены в Лондоне на башне Вестминстерского аббатства еще в 1288 году.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Затраты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содержание башенных часов всегда были огромны – нужно постоянно их смазывать, подводить стрелки, но, по сути, они «обеспечивали» временем весь город.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вот в России первые башенные часы появились на башне Московского Кремля только в 1865 году.</a:t>
            </a:r>
          </a:p>
        </p:txBody>
      </p:sp>
    </p:spTree>
    <p:extLst>
      <p:ext uri="{BB962C8B-B14F-4D97-AF65-F5344CB8AC3E}">
        <p14:creationId xmlns:p14="http://schemas.microsoft.com/office/powerpoint/2010/main" xmlns="" val="3054283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333" y="332656"/>
            <a:ext cx="85689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600" b="1" dirty="0" smtClean="0">
                <a:gradFill>
                  <a:gsLst>
                    <a:gs pos="0">
                      <a:srgbClr val="0C002C"/>
                    </a:gs>
                    <a:gs pos="40000">
                      <a:srgbClr val="0C002C">
                        <a:lumMod val="75000"/>
                        <a:lumOff val="25000"/>
                      </a:srgbClr>
                    </a:gs>
                    <a:gs pos="100000">
                      <a:srgbClr val="236626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Segoe Print" pitchFamily="2" charset="0"/>
              </a:rPr>
              <a:t>НАСТЕННЫЕ </a:t>
            </a:r>
            <a:r>
              <a:rPr lang="ru-RU" sz="4600" b="1" dirty="0">
                <a:gradFill>
                  <a:gsLst>
                    <a:gs pos="0">
                      <a:srgbClr val="0C002C"/>
                    </a:gs>
                    <a:gs pos="40000">
                      <a:srgbClr val="0C002C">
                        <a:lumMod val="75000"/>
                        <a:lumOff val="25000"/>
                      </a:srgbClr>
                    </a:gs>
                    <a:gs pos="100000">
                      <a:srgbClr val="236626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Segoe Print" pitchFamily="2" charset="0"/>
              </a:rPr>
              <a:t>ЧАСЫ</a:t>
            </a:r>
            <a:endParaRPr lang="ru-RU" sz="4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32040" y="1710534"/>
            <a:ext cx="41044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Настенные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часы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появились в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XV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правило, их делали из дерева, но могли использовать и другой материал.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Особенностью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настенных часов было то, что у них были очень длинные маятники, поэтому приходилось подвешивать часы высоко на стену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Они и сейчас есть у многих людей, только несколько измененные и зачастую с основной функцией – как элемент комнатного интерьера.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1619248"/>
            <a:ext cx="4114008" cy="411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46805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464" y="1484783"/>
            <a:ext cx="3815449" cy="479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55976" y="188640"/>
            <a:ext cx="453650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600" b="1" dirty="0" smtClean="0">
                <a:gradFill>
                  <a:gsLst>
                    <a:gs pos="0">
                      <a:srgbClr val="0C002C"/>
                    </a:gs>
                    <a:gs pos="40000">
                      <a:srgbClr val="0C002C">
                        <a:lumMod val="75000"/>
                        <a:lumOff val="25000"/>
                      </a:srgbClr>
                    </a:gs>
                    <a:gs pos="100000">
                      <a:srgbClr val="236626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Segoe Print" pitchFamily="2" charset="0"/>
              </a:rPr>
              <a:t>НАПОЛЬНЫЕ </a:t>
            </a:r>
            <a:r>
              <a:rPr lang="ru-RU" sz="4600" b="1" dirty="0">
                <a:gradFill>
                  <a:gsLst>
                    <a:gs pos="0">
                      <a:srgbClr val="0C002C"/>
                    </a:gs>
                    <a:gs pos="40000">
                      <a:srgbClr val="0C002C">
                        <a:lumMod val="75000"/>
                        <a:lumOff val="25000"/>
                      </a:srgbClr>
                    </a:gs>
                    <a:gs pos="100000">
                      <a:srgbClr val="236626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Segoe Print" pitchFamily="2" charset="0"/>
              </a:rPr>
              <a:t>ЧАСЫ</a:t>
            </a:r>
            <a:endParaRPr lang="ru-RU" sz="4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1916832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Напольные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часы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появились в 17 веке.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Они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сочетали в себе настенные и башенные часы, поскольку их корпус был выполнен в виде высокого шкафчика, который утолщался кверху – там находился циферблат, а весь механизм и самое главное маятник были закрыты стенками.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18-19 веках напольные часы стали изготавливать из дорогих сортов дерева, украшать резными узорами.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529457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Bubbles">
      <a:dk1>
        <a:srgbClr val="0C002C"/>
      </a:dk1>
      <a:lt1>
        <a:srgbClr val="FFFFFF"/>
      </a:lt1>
      <a:dk2>
        <a:srgbClr val="236626"/>
      </a:dk2>
      <a:lt2>
        <a:srgbClr val="D7C8FE"/>
      </a:lt2>
      <a:accent1>
        <a:srgbClr val="4203E7"/>
      </a:accent1>
      <a:accent2>
        <a:srgbClr val="842F73"/>
      </a:accent2>
      <a:accent3>
        <a:srgbClr val="7532A8"/>
      </a:accent3>
      <a:accent4>
        <a:srgbClr val="F7A107"/>
      </a:accent4>
      <a:accent5>
        <a:srgbClr val="C86DCF"/>
      </a:accent5>
      <a:accent6>
        <a:srgbClr val="E6B500"/>
      </a:accent6>
      <a:hlink>
        <a:srgbClr val="FFDE66"/>
      </a:hlink>
      <a:folHlink>
        <a:srgbClr val="D490C5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173</TotalTime>
  <Words>480</Words>
  <Application>Microsoft Office PowerPoint</Application>
  <PresentationFormat>Экран (4:3)</PresentationFormat>
  <Paragraphs>77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ИСТОРИЯ ВОЗНИКНОВЕНИЯ ЧАСОВ</vt:lpstr>
      <vt:lpstr>ПЕТУШОК</vt:lpstr>
      <vt:lpstr>ВОДЯНЫЕ ЧАСЫ</vt:lpstr>
      <vt:lpstr>ОГНЕВЫЕ  ЧАСЫ</vt:lpstr>
      <vt:lpstr>Слайд 5</vt:lpstr>
      <vt:lpstr>ПЕСОЧНЫЕ ЧАСЫ</vt:lpstr>
      <vt:lpstr>БАШЕННЫЕ ЧАСЫ 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Lena</dc:creator>
  <cp:lastModifiedBy>1</cp:lastModifiedBy>
  <cp:revision>20</cp:revision>
  <dcterms:created xsi:type="dcterms:W3CDTF">2012-02-19T09:35:30Z</dcterms:created>
  <dcterms:modified xsi:type="dcterms:W3CDTF">2015-12-07T11:00:51Z</dcterms:modified>
</cp:coreProperties>
</file>